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59" r:id="rId7"/>
    <p:sldId id="260" r:id="rId8"/>
    <p:sldId id="265" r:id="rId9"/>
    <p:sldId id="283" r:id="rId10"/>
    <p:sldId id="284" r:id="rId11"/>
    <p:sldId id="285" r:id="rId12"/>
    <p:sldId id="267" r:id="rId13"/>
    <p:sldId id="261" r:id="rId14"/>
    <p:sldId id="273" r:id="rId15"/>
    <p:sldId id="277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3164"/>
    <a:srgbClr val="225B5F"/>
    <a:srgbClr val="E6E6E6"/>
    <a:srgbClr val="0F1722"/>
    <a:srgbClr val="348151"/>
    <a:srgbClr val="1B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50" autoAdjust="0"/>
    <p:restoredTop sz="94660"/>
  </p:normalViewPr>
  <p:slideViewPr>
    <p:cSldViewPr snapToGrid="0" showGuides="1">
      <p:cViewPr varScale="1">
        <p:scale>
          <a:sx n="129" d="100"/>
          <a:sy n="129" d="100"/>
        </p:scale>
        <p:origin x="328" y="192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3C146-E2BA-41EA-8AE9-0C67692768F2}" type="datetimeFigureOut">
              <a:rPr lang="en-US" smtClean="0"/>
              <a:t>7/21/19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0C303-0EDA-42E1-9745-6C6A39A7B5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3EB6-8099-4744-9273-C8C1DD61A2EA}" type="datetimeFigureOut">
              <a:rPr lang="en-US" noProof="0" smtClean="0"/>
              <a:t>7/21/19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40A10-6036-4879-816D-55C01FC9484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EA313B4B-5B98-4B33-885A-DF7669E72D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336" y="117298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$12,345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xmlns="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$6,789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xmlns="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with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4370400" cy="100800"/>
            <a:chOff x="-1228304" y="3240138"/>
            <a:chExt cx="4370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3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041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xmlns="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xmlns="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$25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xmlns="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$50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xmlns="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xmlns="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$100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4319045" cy="100800"/>
            <a:chOff x="646012" y="3239179"/>
            <a:chExt cx="220185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216563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2796480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11" descr="Competitors logos quadrant">
            <a:extLst>
              <a:ext uri="{FF2B5EF4-FFF2-40B4-BE49-F238E27FC236}">
                <a16:creationId xmlns:a16="http://schemas.microsoft.com/office/drawing/2014/main" xmlns="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xmlns="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xmlns="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xmlns="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xmlns="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:a16="http://schemas.microsoft.com/office/drawing/2014/main" xmlns="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xmlns="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xmlns="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xmlns="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xmlns="" id="{61EF622D-8E08-41C3-BEBA-2274C2AB487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xmlns="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3360726" cy="100800"/>
            <a:chOff x="0" y="3240138"/>
            <a:chExt cx="336072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27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25992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xmlns="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xmlns="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xmlns="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xmlns="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xmlns="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xmlns="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xmlns="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xmlns="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xmlns="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har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TIMELINE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80" y="3290538"/>
              <a:ext cx="150492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xmlns="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xmlns="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xmlns="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xmlns="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xmlns="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xmlns="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>
            <a:extLst>
              <a:ext uri="{FF2B5EF4-FFF2-40B4-BE49-F238E27FC236}">
                <a16:creationId xmlns:a16="http://schemas.microsoft.com/office/drawing/2014/main" xmlns="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zh-CN" altLang="en-US" noProof="0"/>
              <a:t>单击图标添加表格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258048" cy="100800"/>
            <a:chOff x="0" y="3240138"/>
            <a:chExt cx="2258048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16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215724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xmlns="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284A57B-147A-4287-AA6B-E508A9222F7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xmlns="" id="{9DBE0996-CEA3-41C3-A75A-84DC3C2B519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xmlns="" id="{F7B28261-CB14-4E4E-AA66-A0239B3DD2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xmlns="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xmlns="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xmlns="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xmlns="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7395281" y="1375202"/>
            <a:ext cx="4796719" cy="100800"/>
            <a:chOff x="439494" y="3240138"/>
            <a:chExt cx="299490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9494" y="3290538"/>
              <a:ext cx="294450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6FF07C5-314A-4EA8-B78F-7A51C234D3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xmlns="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xmlns="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xmlns="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xmlns="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xmlns="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xmlns="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xmlns="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417A32F4-3459-4A31-A90E-AA771FD4D4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xmlns="" id="{63549FA7-92E5-4DB1-92FA-15902DFD37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xmlns="" id="{0F62D330-6A30-4A65-89DA-EDFE4AAD343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xmlns="" id="{A3FC286B-05E7-4E48-A7FD-19780034911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C799DC18-D353-427C-B849-0204F13D9B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8330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xmlns="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xmlns="" id="{4293BA4F-7776-4C41-BE4F-7247935D5C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6368" y="307960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3149152" cy="100800"/>
            <a:chOff x="-1228304" y="3250524"/>
            <a:chExt cx="3149152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0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1820048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xmlns="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xmlns="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xmlns="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xmlns="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xmlns="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xmlns="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xmlns="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xmlns="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xmlns="" id="{9ED8422E-0C74-45EF-B794-252146C6639A}"/>
              </a:ext>
            </a:extLst>
          </p:cNvPr>
          <p:cNvSpPr>
            <a:spLocks noGrp="1"/>
          </p:cNvSpPr>
          <p:nvPr>
            <p:ph type="chart" sz="quarter" idx="55"/>
          </p:nvPr>
        </p:nvSpPr>
        <p:spPr>
          <a:xfrm>
            <a:off x="6924675" y="860425"/>
            <a:ext cx="4483100" cy="45735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单击图标添加图表</a:t>
            </a:r>
            <a:endParaRPr lang="en-US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xmlns="" id="{CF430BFB-0A7C-4FB8-B93B-8DA19F3E63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710" y="1792784"/>
            <a:ext cx="6073999" cy="37216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6EF099F-79D2-486F-A4B2-DD4F699752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8965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anchor="b" anchorCtr="0">
            <a:noAutofit/>
          </a:bodyPr>
          <a:lstStyle>
            <a:lvl1pPr>
              <a:defRPr sz="5500"/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xmlns="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August Bergqvist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xmlns="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xmlns="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+7 888 999-000-11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xmlns="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xmlns="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Bergqvist@vanarsdelltd.com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xmlns="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Website: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xmlns="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www.vanarsdelltd.com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F591C52-0202-44BA-A6BE-E2362516B893}"/>
              </a:ext>
            </a:extLst>
          </p:cNvPr>
          <p:cNvGrpSpPr/>
          <p:nvPr userDrawn="1"/>
        </p:nvGrpSpPr>
        <p:grpSpPr>
          <a:xfrm>
            <a:off x="801543" y="2750589"/>
            <a:ext cx="4569895" cy="100800"/>
            <a:chOff x="808548" y="2750589"/>
            <a:chExt cx="4569895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xmlns="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BECBEDE0-51BB-48BD-AAAD-63B6F60C1D57}"/>
                </a:ext>
              </a:extLst>
            </p:cNvPr>
            <p:cNvSpPr/>
            <p:nvPr userDrawn="1"/>
          </p:nvSpPr>
          <p:spPr>
            <a:xfrm flipH="1">
              <a:off x="5277642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63E1608D-F119-4C0D-8D91-7CB089C037C8}"/>
              </a:ext>
            </a:extLst>
          </p:cNvPr>
          <p:cNvGrpSpPr/>
          <p:nvPr userDrawn="1"/>
        </p:nvGrpSpPr>
        <p:grpSpPr>
          <a:xfrm>
            <a:off x="801543" y="1660573"/>
            <a:ext cx="4575417" cy="105664"/>
            <a:chOff x="808548" y="2745725"/>
            <a:chExt cx="4575417" cy="10566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496859" y="3285674"/>
                <a:ext cx="288714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xmlns="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09817AEC-C67C-49A3-AC5A-669FD4D6D586}"/>
                </a:ext>
              </a:extLst>
            </p:cNvPr>
            <p:cNvSpPr/>
            <p:nvPr userDrawn="1"/>
          </p:nvSpPr>
          <p:spPr>
            <a:xfrm flipH="1">
              <a:off x="5283164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C5B5AA-0D95-4C33-8EBC-90401B51BD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2" y="1912946"/>
            <a:ext cx="12185968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APPENDIX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08B302A-0F76-466E-9FCE-DCEECCBCF6C9}"/>
              </a:ext>
            </a:extLst>
          </p:cNvPr>
          <p:cNvGrpSpPr/>
          <p:nvPr userDrawn="1"/>
        </p:nvGrpSpPr>
        <p:grpSpPr>
          <a:xfrm>
            <a:off x="4736152" y="1509426"/>
            <a:ext cx="2719696" cy="100800"/>
            <a:chOff x="4732222" y="1509426"/>
            <a:chExt cx="2719696" cy="100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4732222" y="1509426"/>
              <a:ext cx="2669296" cy="100800"/>
              <a:chOff x="1693969" y="3240138"/>
              <a:chExt cx="1740431" cy="100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693969" y="3290538"/>
                <a:ext cx="169003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xmlns="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427C0C4F-6341-4BE0-931E-AAA6EA2AF137}"/>
                </a:ext>
              </a:extLst>
            </p:cNvPr>
            <p:cNvSpPr/>
            <p:nvPr userDrawn="1"/>
          </p:nvSpPr>
          <p:spPr>
            <a:xfrm flipH="1">
              <a:off x="7351117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TESTIMONIALS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3" y="3290538"/>
              <a:ext cx="27084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xmlns="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xmlns="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xmlns="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xmlns="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xmlns="" id="{B44FD76B-D1AE-458B-AF32-E4AA246B088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xmlns="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xmlns="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xmlns="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Customer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xmlns="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xmlns="" id="{ACA8732F-AB9E-4253-BB5A-5ADD5BA9B15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xmlns="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3866400" cy="100800"/>
            <a:chOff x="-1228304" y="3240138"/>
            <a:chExt cx="3866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8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253729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D5639F99-011E-49CF-8ABD-A4DB4439FB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028483B2-B562-448D-AEE1-556BC9366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xmlns="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xmlns="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xmlns="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xmlns="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73178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xmlns="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xmlns="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xmlns="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73178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xmlns="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xmlns="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xmlns="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xmlns="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1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xmlns="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xmlns="" id="{8A4896B5-1C5E-47F0-8F0C-4EF97E356C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0319" y="3779907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anchor="b" anchorCtr="0">
            <a:noAutofit/>
          </a:bodyPr>
          <a:lstStyle>
            <a:lvl1pPr>
              <a:defRPr sz="6000"/>
            </a:lvl1pPr>
          </a:lstStyle>
          <a:p>
            <a:r>
              <a:rPr lang="en-US" noProof="0"/>
              <a:t>PITCH</a:t>
            </a:r>
            <a:br>
              <a:rPr lang="en-US" noProof="0"/>
            </a:br>
            <a:r>
              <a:rPr lang="en-US" noProof="0"/>
              <a:t>DECK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xmlns="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0"/>
              <a:t>单击此处编辑母版副标题样式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xmlns="" id="{DE71F7A0-F439-470D-A1B8-556C960D1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3003" y="2490534"/>
            <a:ext cx="6083300" cy="25877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xmlns="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1D23A006-AC57-4A0B-BC20-6D226A80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E102DC0-E499-4C34-9CD9-CDABF7108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819" y="2355057"/>
            <a:ext cx="9250363" cy="2147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/>
          <a:lstStyle/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45300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xmlns="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 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xmlns="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xmlns="" id="{278C2B8F-0B29-449C-AFFD-42BB56FA15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356" y="-20834"/>
            <a:ext cx="5245444" cy="53858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1EDA47E0-9B2C-45BF-A34A-E7069690AE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90460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xmlns="" id="{7F406E84-6EA1-4D34-8016-6A41F065FF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90460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xmlns="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xmlns="" id="{D2C5C227-18EE-4D6A-AA31-30B8F7CD20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9417" y="3273552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xmlns="" id="{C550F6C4-BE33-415F-B0BC-B47EDC1BDA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19417" y="4409320"/>
            <a:ext cx="640080" cy="65836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1BBC5D9C-B8FB-455B-9398-36DB21F2765E}"/>
                </a:ext>
              </a:extLst>
            </p:cNvPr>
            <p:cNvSpPr/>
            <p:nvPr userDrawn="1"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6B8B3AB3-C02D-418C-A9E2-AA65DE7835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7">
            <a:extLst>
              <a:ext uri="{FF2B5EF4-FFF2-40B4-BE49-F238E27FC236}">
                <a16:creationId xmlns:a16="http://schemas.microsoft.com/office/drawing/2014/main" xmlns="" id="{093DA11F-BC94-447C-B660-9C906BED01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82496"/>
            <a:ext cx="12191999" cy="349300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anchor="b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8842051-6173-4CC2-8C4A-8AE31FE7BA54}"/>
              </a:ext>
            </a:extLst>
          </p:cNvPr>
          <p:cNvGrpSpPr/>
          <p:nvPr userDrawn="1"/>
        </p:nvGrpSpPr>
        <p:grpSpPr>
          <a:xfrm>
            <a:off x="5124396" y="1373283"/>
            <a:ext cx="1943208" cy="100800"/>
            <a:chOff x="3149478" y="1373283"/>
            <a:chExt cx="1943208" cy="1008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189280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anchor="b">
            <a:normAutofit/>
          </a:bodyPr>
          <a:lstStyle>
            <a:lvl1pPr algn="r">
              <a:defRPr sz="3600"/>
            </a:lvl1pPr>
          </a:lstStyle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xmlns="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xmlns="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xmlns="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xmlns="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xmlns="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fld id="{8D581BC7-E183-40DB-AC97-C19EA4EB88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92" r:id="rId36"/>
    <p:sldLayoutId id="2147483689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4" Type="http://schemas.openxmlformats.org/officeDocument/2006/relationships/image" Target="../media/image23.png"/><Relationship Id="rId5" Type="http://schemas.openxmlformats.org/officeDocument/2006/relationships/image" Target="../media/image27.svg"/><Relationship Id="rId6" Type="http://schemas.openxmlformats.org/officeDocument/2006/relationships/image" Target="../media/image24.png"/><Relationship Id="rId7" Type="http://schemas.openxmlformats.org/officeDocument/2006/relationships/image" Target="../media/image29.svg"/><Relationship Id="rId8" Type="http://schemas.openxmlformats.org/officeDocument/2006/relationships/image" Target="../media/image25.png"/><Relationship Id="rId9" Type="http://schemas.openxmlformats.org/officeDocument/2006/relationships/image" Target="../media/image31.svg"/><Relationship Id="rId10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6.jpeg"/><Relationship Id="rId3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Relationship Id="rId3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4.tiff"/><Relationship Id="rId6" Type="http://schemas.openxmlformats.org/officeDocument/2006/relationships/image" Target="../media/image13.tiff"/><Relationship Id="rId7" Type="http://schemas.openxmlformats.org/officeDocument/2006/relationships/image" Target="../media/image15.tiff"/><Relationship Id="rId8" Type="http://schemas.openxmlformats.org/officeDocument/2006/relationships/image" Target="../media/image16.tiff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9" Type="http://schemas.openxmlformats.org/officeDocument/2006/relationships/image" Target="../media/image20.tiff"/><Relationship Id="rId10" Type="http://schemas.openxmlformats.org/officeDocument/2006/relationships/image" Target="../media/image21.tiff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ru-RU" dirty="0"/>
              <a:t>跨链</a:t>
            </a:r>
            <a:r>
              <a:rPr lang="zh-CN" altLang="en-US" dirty="0"/>
              <a:t>资产锁定管理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国链战队</a:t>
            </a:r>
            <a:endParaRPr lang="ru-RU" dirty="0"/>
          </a:p>
        </p:txBody>
      </p:sp>
      <p:pic>
        <p:nvPicPr>
          <p:cNvPr id="10" name="图片占位符 9" descr="图片包含 物体&#10;&#10;描述已自动生成">
            <a:extLst>
              <a:ext uri="{FF2B5EF4-FFF2-40B4-BE49-F238E27FC236}">
                <a16:creationId xmlns:a16="http://schemas.microsoft.com/office/drawing/2014/main" xmlns="" id="{49363CDB-221E-2945-A080-63B44612D662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5374165" y="672551"/>
            <a:ext cx="1443669" cy="1614535"/>
          </a:xfrm>
        </p:spPr>
      </p:pic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66">
            <a:extLst>
              <a:ext uri="{FF2B5EF4-FFF2-40B4-BE49-F238E27FC236}">
                <a16:creationId xmlns:a16="http://schemas.microsoft.com/office/drawing/2014/main" xmlns="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应用场景</a:t>
            </a:r>
            <a:endParaRPr lang="en-US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xmlns="" id="{1411656D-4971-4CC0-9065-8DA32BB87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支持所有多人共管资产的应用场景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87FAD12-8FEF-41B8-B478-8793FF9B485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pic>
        <p:nvPicPr>
          <p:cNvPr id="7" name="Picture Placeholder 6" descr="Globe icon">
            <a:extLst>
              <a:ext uri="{FF2B5EF4-FFF2-40B4-BE49-F238E27FC236}">
                <a16:creationId xmlns:a16="http://schemas.microsoft.com/office/drawing/2014/main" xmlns="" id="{610C6214-BE35-4ED8-9EE7-7252A60395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446" r="1446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8E5EEAD-1427-4576-B8F8-C485CAE758A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zh-CN" altLang="en-US" dirty="0"/>
              <a:t>慈善资金管理，出资人投票管理善款。当出资人认为条件满足了，再投票放款。可以设置超时时间。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C214C1BB-D845-4DB6-B4FC-B7AD5F5E0C3D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pic>
        <p:nvPicPr>
          <p:cNvPr id="12" name="Picture Placeholder 11" descr="Cubes icon">
            <a:extLst>
              <a:ext uri="{FF2B5EF4-FFF2-40B4-BE49-F238E27FC236}">
                <a16:creationId xmlns:a16="http://schemas.microsoft.com/office/drawing/2014/main" xmlns="" id="{92015B7B-96EB-42A1-A654-5DE5377A52C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1446" r="1446"/>
          <a:stretch>
            <a:fillRect/>
          </a:stretch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9B92F0C-3A1D-438E-B581-C1A63389DAF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zh-CN" altLang="en-US" dirty="0"/>
              <a:t>管理募集资金，当募集了多种数字资产时，投资人可以通过本项目管理投资发放过程。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457CA9C-196E-494C-85C7-9B4861053912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US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18" name="Picture Placeholder 17" descr="Microprocessor icon">
            <a:extLst>
              <a:ext uri="{FF2B5EF4-FFF2-40B4-BE49-F238E27FC236}">
                <a16:creationId xmlns:a16="http://schemas.microsoft.com/office/drawing/2014/main" xmlns="" id="{2714DCC9-F1D9-4D7B-9452-B6DF9693F66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1329" r="1329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CE2783CF-764B-4358-9D88-FAC1CFEBE203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zh-CN" altLang="en-US" dirty="0"/>
              <a:t>当两个或多个陌生人之间进行某些业务合作或者交易的时候，可以通过本项目质押资产，类似担保。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D9ADD0F-E05E-4B0E-9D9D-545FD755D7AE}"/>
              </a:ext>
            </a:extLst>
          </p:cNvPr>
          <p:cNvSpPr>
            <a:spLocks noGrp="1"/>
          </p:cNvSpPr>
          <p:nvPr>
            <p:ph type="body" idx="25"/>
          </p:nvPr>
        </p:nvSpPr>
        <p:spPr/>
        <p:txBody>
          <a:bodyPr/>
          <a:lstStyle/>
          <a:p>
            <a:r>
              <a:rPr lang="en-US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endParaRPr lang="en-US" dirty="0"/>
          </a:p>
        </p:txBody>
      </p:sp>
      <p:pic>
        <p:nvPicPr>
          <p:cNvPr id="21" name="Picture Placeholder 20" descr="Atom icon">
            <a:extLst>
              <a:ext uri="{FF2B5EF4-FFF2-40B4-BE49-F238E27FC236}">
                <a16:creationId xmlns:a16="http://schemas.microsoft.com/office/drawing/2014/main" xmlns="" id="{E6E2A99D-9A76-4170-84C5-E8E895DEA55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1329" r="1329"/>
          <a:stretch>
            <a:fillRect/>
          </a:stretch>
        </p:blipFill>
        <p:spPr/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46EA4E1F-EF09-44AB-9483-363CF418AA99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8549426" y="4427608"/>
            <a:ext cx="2670048" cy="961256"/>
          </a:xfrm>
        </p:spPr>
        <p:txBody>
          <a:bodyPr>
            <a:normAutofit/>
          </a:bodyPr>
          <a:lstStyle/>
          <a:p>
            <a:r>
              <a:rPr lang="zh-CN" altLang="en-US" dirty="0"/>
              <a:t>作为一种意愿或者意志表达的方式，比如参与者认为现在牛市未到，一起锁币，当足够人投票认为牛市已来再解锁。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A109C3A-84E8-4719-8AE7-A66B8CA9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B2EEAA2-E066-4E86-A51B-FAC333319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80D31486-5F14-C648-90C4-6DBBA738FF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811" y="599192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7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493042-5AE0-45BE-ADF7-928C67A0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</a:t>
            </a:r>
            <a:br>
              <a:rPr lang="en-US" dirty="0"/>
            </a:br>
            <a:r>
              <a:rPr lang="en-US" dirty="0"/>
              <a:t>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23D066-07CC-49FB-90CA-1E6E642FD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 SIT AMET, CONSECTETUER ADIPISCING ELIT. MAECENAS PORTTITOR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8F98AF3-5CC0-4C1C-95C8-7080E8F227A0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n-US" dirty="0" err="1"/>
              <a:t>Donglin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25DB19C-E7A8-45AA-8650-827149D84F25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r>
              <a:rPr lang="en-US" dirty="0"/>
              <a:t>Team Member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6211C21-F618-450D-80B7-ADC8416BF85A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0D997D53-CF01-4DFB-BF60-A1C0E441E3ED}"/>
              </a:ext>
            </a:extLst>
          </p:cNvPr>
          <p:cNvSpPr>
            <a:spLocks noGrp="1"/>
          </p:cNvSpPr>
          <p:nvPr>
            <p:ph type="body" idx="41"/>
          </p:nvPr>
        </p:nvSpPr>
        <p:spPr/>
        <p:txBody>
          <a:bodyPr/>
          <a:lstStyle/>
          <a:p>
            <a:r>
              <a:rPr lang="en-US" dirty="0" err="1"/>
              <a:t>Xinlai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595DD6C0-4657-481E-B5A8-0B444B50E5E8}"/>
              </a:ext>
            </a:extLst>
          </p:cNvPr>
          <p:cNvSpPr>
            <a:spLocks noGrp="1"/>
          </p:cNvSpPr>
          <p:nvPr>
            <p:ph type="body" idx="40"/>
          </p:nvPr>
        </p:nvSpPr>
        <p:spPr/>
        <p:txBody>
          <a:bodyPr/>
          <a:lstStyle/>
          <a:p>
            <a:r>
              <a:rPr lang="en-US" dirty="0"/>
              <a:t>Team Member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ABF18825-3673-4E2F-9474-F09020A67442}"/>
              </a:ext>
            </a:extLst>
          </p:cNvPr>
          <p:cNvSpPr>
            <a:spLocks noGrp="1"/>
          </p:cNvSpPr>
          <p:nvPr>
            <p:ph type="body" idx="39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2CF8C6EE-D14B-4593-90D6-CA24946F3DC4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074B00A8-C634-4ADE-8407-B48B655AD7CB}"/>
              </a:ext>
            </a:extLst>
          </p:cNvPr>
          <p:cNvSpPr>
            <a:spLocks noGrp="1"/>
          </p:cNvSpPr>
          <p:nvPr>
            <p:ph type="body" idx="37"/>
          </p:nvPr>
        </p:nvSpPr>
        <p:spPr/>
        <p:txBody>
          <a:bodyPr/>
          <a:lstStyle/>
          <a:p>
            <a:r>
              <a:rPr lang="en-US" dirty="0"/>
              <a:t>Team Member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E81294A-CAF6-4165-AEDE-DAEA7D37245F}"/>
              </a:ext>
            </a:extLst>
          </p:cNvPr>
          <p:cNvSpPr>
            <a:spLocks noGrp="1"/>
          </p:cNvSpPr>
          <p:nvPr>
            <p:ph type="body" idx="3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EB9258-160D-4BB3-A188-7E7AF286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D6BF718-7BC2-4E24-9402-487DFCC23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3F124E-AEC7-4C29-BD76-3837B6D8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38C6EE98-5024-994F-8A7E-04AE091C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11" y="599192"/>
            <a:ext cx="1107161" cy="110716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xmlns="" id="{998BBEC9-6D67-C347-9919-9F7408370522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24" name="图片占位符 23">
            <a:extLst>
              <a:ext uri="{FF2B5EF4-FFF2-40B4-BE49-F238E27FC236}">
                <a16:creationId xmlns:a16="http://schemas.microsoft.com/office/drawing/2014/main" xmlns="" id="{2327FA96-13D3-4842-ACE9-AD56E36A22D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xmlns="" id="{4BE54229-06D2-FC46-B9DF-3F8B6803F3E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</p:spTree>
    <p:extLst>
      <p:ext uri="{BB962C8B-B14F-4D97-AF65-F5344CB8AC3E}">
        <p14:creationId xmlns:p14="http://schemas.microsoft.com/office/powerpoint/2010/main" val="3581376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D2F9A33A-E955-4DFB-9469-3FDBA670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8804881-51D2-4A81-BABB-704FBED23E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August Bergqvist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D2C39EE-B4D3-4E49-BF2C-871A33509C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3DB312C-BF94-484C-BB02-2534E26CEC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678-555-0134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3C87786-C7F5-4B45-904D-00CC865572A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D8E60535-F276-49C5-9346-D536D6899F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bergqvist@treyresearch.com</a:t>
            </a:r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5395049-FB9C-455B-8DCA-4BD0D35F1D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Website: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D55212BC-6862-4B56-B856-7A97BBD3D4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http://www.treyresearch.net/</a:t>
            </a:r>
          </a:p>
        </p:txBody>
      </p:sp>
      <p:pic>
        <p:nvPicPr>
          <p:cNvPr id="15" name="Picture Placeholder 14" descr="Abstract background">
            <a:extLst>
              <a:ext uri="{FF2B5EF4-FFF2-40B4-BE49-F238E27FC236}">
                <a16:creationId xmlns:a16="http://schemas.microsoft.com/office/drawing/2014/main" xmlns="" id="{72AD0CC3-F8DE-4C10-916A-24BC65B1D28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C626495F-E7E9-E049-8800-0473A5B7B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11" y="599192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72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创意来源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50184F8-7D3E-4F39-85DA-53F65AF61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70" y="3244567"/>
            <a:ext cx="4205904" cy="1953112"/>
          </a:xfrm>
        </p:spPr>
        <p:txBody>
          <a:bodyPr/>
          <a:lstStyle/>
          <a:p>
            <a:r>
              <a:rPr lang="zh-CN" altLang="en-US" dirty="0"/>
              <a:t>区块链可以实现更透明、更平等的组织管理方案。</a:t>
            </a:r>
            <a:endParaRPr lang="en-US" altLang="zh-CN" dirty="0"/>
          </a:p>
          <a:p>
            <a:r>
              <a:rPr lang="zh-CN" altLang="en-US" dirty="0"/>
              <a:t>多签钱包就是一种去中心的多人共管资产的技术手段。</a:t>
            </a:r>
            <a:endParaRPr lang="en-US" altLang="zh-CN" dirty="0"/>
          </a:p>
          <a:p>
            <a:r>
              <a:rPr lang="zh-CN" altLang="en-US" dirty="0"/>
              <a:t>我们想将这种方法用在更多领域。</a:t>
            </a:r>
            <a:endParaRPr lang="en-US" altLang="zh-CN" dirty="0"/>
          </a:p>
        </p:txBody>
      </p:sp>
      <p:pic>
        <p:nvPicPr>
          <p:cNvPr id="20" name="Picture Placeholder 19" descr="Abstract background">
            <a:extLst>
              <a:ext uri="{FF2B5EF4-FFF2-40B4-BE49-F238E27FC236}">
                <a16:creationId xmlns:a16="http://schemas.microsoft.com/office/drawing/2014/main" xmlns="" id="{61169563-0C6E-483D-91B6-7AB8952A8F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80B83D80-B29B-48B9-9B34-76AD9399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5EC88EDC-DE1B-4E22-AB2A-B461D5C8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A3A15D44-EB6A-8349-8250-5B206F19D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11" y="599192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1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bstract background&#10;">
            <a:extLst>
              <a:ext uri="{FF2B5EF4-FFF2-40B4-BE49-F238E27FC236}">
                <a16:creationId xmlns:a16="http://schemas.microsoft.com/office/drawing/2014/main" xmlns="" id="{3330B498-1497-4DA8-99F4-8F8159B24F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4591" y="2243662"/>
            <a:ext cx="4473108" cy="328698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现实中可能有多种区块链资产，如何多人共管多链资产？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问题拆解：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支持多人共管。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支持多种链上资产。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支持多人同时共管多链资产。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94C7D40-6709-40D4-B0FB-9D6311AF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01DB817-586B-493A-922D-54010C88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52D92F17-A361-AF41-9D15-40B62E68B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11" y="599192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9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406C22-D0C4-4D8E-86F7-1A902F1C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18" name="Picture Placeholder 17" descr="Abstract background">
            <a:extLst>
              <a:ext uri="{FF2B5EF4-FFF2-40B4-BE49-F238E27FC236}">
                <a16:creationId xmlns:a16="http://schemas.microsoft.com/office/drawing/2014/main" xmlns="" id="{FA9DAA9F-5926-4BC1-8F7B-06E0B1C2F01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C5328BF-D489-4F39-BA27-5AD38E91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7B5262-30A5-4063-A21E-56FCACC40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1F813B4-2C3F-45B0-A38D-A3FE79E6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9F76D977-C491-DC4D-8F0C-0D130C517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11" y="599192"/>
            <a:ext cx="1107161" cy="1107161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xmlns="" id="{BCF62F07-FF62-AC41-B245-2164DB719511}"/>
              </a:ext>
            </a:extLst>
          </p:cNvPr>
          <p:cNvSpPr txBox="1">
            <a:spLocks/>
          </p:cNvSpPr>
          <p:nvPr/>
        </p:nvSpPr>
        <p:spPr>
          <a:xfrm>
            <a:off x="751811" y="3276049"/>
            <a:ext cx="4884903" cy="2305559"/>
          </a:xfrm>
          <a:prstGeom prst="rect">
            <a:avLst/>
          </a:prstGeom>
        </p:spPr>
        <p:txBody>
          <a:bodyPr tIns="36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/>
              <a:t>使用链上智能合约进行资产锁定。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使用通过共享密码</a:t>
            </a:r>
            <a:r>
              <a:rPr lang="en-US" altLang="zh-CN" sz="1800" dirty="0"/>
              <a:t>Hash</a:t>
            </a:r>
            <a:r>
              <a:rPr lang="zh-CN" altLang="en-US" sz="1800" dirty="0"/>
              <a:t>控制合约。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区分角色，通过设定发起人和参与人两种角色，引入博弈机制，防止资产锁定过程作恶。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14944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4CB059-9E3B-4C24-8E61-717292C29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66139D5-668D-4A3D-B6B6-F71EC385C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770" y="3244567"/>
            <a:ext cx="4443165" cy="244831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zh-CN" altLang="en-US" b="0" dirty="0"/>
              <a:t>同时支持锁定</a:t>
            </a:r>
            <a:r>
              <a:rPr lang="en-US" altLang="zh-CN" b="0" dirty="0"/>
              <a:t>ETH</a:t>
            </a:r>
            <a:r>
              <a:rPr lang="zh-CN" altLang="en-US" b="0" dirty="0"/>
              <a:t>和</a:t>
            </a:r>
            <a:r>
              <a:rPr lang="en-US" altLang="zh-CN" b="0" dirty="0"/>
              <a:t>ELA</a:t>
            </a:r>
            <a:r>
              <a:rPr lang="zh-CN" altLang="en-US" b="0" dirty="0"/>
              <a:t>数字资产。</a:t>
            </a:r>
            <a:endParaRPr lang="en-US" altLang="zh-CN" b="0" dirty="0"/>
          </a:p>
          <a:p>
            <a:pPr marL="342900" indent="-342900">
              <a:buAutoNum type="arabicPeriod"/>
            </a:pPr>
            <a:r>
              <a:rPr lang="zh-CN" altLang="en-US" b="0" dirty="0"/>
              <a:t>任意多人参与资产锁定。</a:t>
            </a:r>
            <a:endParaRPr lang="en-US" altLang="zh-CN" b="0" dirty="0"/>
          </a:p>
          <a:p>
            <a:pPr marL="342900" indent="-342900">
              <a:buAutoNum type="arabicPeriod"/>
            </a:pPr>
            <a:r>
              <a:rPr lang="zh-CN" altLang="en-US" b="0" dirty="0"/>
              <a:t>多人投票，共同控制解锁时机。</a:t>
            </a:r>
            <a:endParaRPr lang="en-US" altLang="zh-CN" b="0" dirty="0"/>
          </a:p>
          <a:p>
            <a:pPr marL="342900" indent="-342900">
              <a:buAutoNum type="arabicPeriod"/>
            </a:pPr>
            <a:r>
              <a:rPr lang="zh-CN" altLang="en-US" b="0" dirty="0"/>
              <a:t>多链资产同时解锁。</a:t>
            </a:r>
            <a:endParaRPr lang="en-US" altLang="zh-CN" b="0" dirty="0"/>
          </a:p>
          <a:p>
            <a:pPr marL="342900" indent="-342900">
              <a:buAutoNum type="arabicPeriod"/>
            </a:pPr>
            <a:endParaRPr lang="en-US" b="0" dirty="0"/>
          </a:p>
        </p:txBody>
      </p:sp>
      <p:pic>
        <p:nvPicPr>
          <p:cNvPr id="13" name="Picture Placeholder 12" descr="Abstract background">
            <a:extLst>
              <a:ext uri="{FF2B5EF4-FFF2-40B4-BE49-F238E27FC236}">
                <a16:creationId xmlns:a16="http://schemas.microsoft.com/office/drawing/2014/main" xmlns="" id="{0B7AE772-6658-4E84-8EAA-F33DEF1CDE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9E0CB5-2F64-4439-AFE9-1BB3ACE6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FFF8DFC-D37E-4FE9-81F0-77C68D469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A396AE-BE46-43FB-B4E7-224D2AF3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ED59D5F6-7C04-1543-AF7E-57B09E526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11" y="599192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03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15E5FEFF-37E1-1B48-8837-56C011531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401" y="2736465"/>
            <a:ext cx="826541" cy="81001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8D47DE-9592-E64A-9832-069E06EA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43" y="1788901"/>
            <a:ext cx="2308897" cy="3766723"/>
          </a:xfrm>
        </p:spPr>
        <p:txBody>
          <a:bodyPr>
            <a:normAutofit/>
          </a:bodyPr>
          <a:lstStyle/>
          <a:p>
            <a:r>
              <a:rPr kumimoji="1" lang="en-US" altLang="zh-CN" sz="2800" dirty="0"/>
              <a:t>STEP 1.</a:t>
            </a:r>
            <a:br>
              <a:rPr kumimoji="1" lang="en-US" altLang="zh-CN" sz="2800" dirty="0"/>
            </a:br>
            <a:r>
              <a:rPr kumimoji="1" lang="zh-CN" altLang="en-US" sz="2800" dirty="0"/>
              <a:t>创建合约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E23BF23F-A0D1-C547-BFF3-0D23FA49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17804574-3702-1E48-810E-5B029384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E9F75C60-0BAD-8649-ACC5-F30252CC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6C99772-A3AB-ED4C-90CE-4ACF0916D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11" y="599192"/>
            <a:ext cx="1107161" cy="11071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8AAE0B0C-4695-124D-85E0-7C5C83E56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036" y="1487551"/>
            <a:ext cx="342900" cy="4699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C2290EA0-67F3-A94D-91E6-5776D4DBE42D}"/>
              </a:ext>
            </a:extLst>
          </p:cNvPr>
          <p:cNvGrpSpPr/>
          <p:nvPr/>
        </p:nvGrpSpPr>
        <p:grpSpPr>
          <a:xfrm>
            <a:off x="8043064" y="1512951"/>
            <a:ext cx="1211106" cy="444500"/>
            <a:chOff x="4884894" y="2338643"/>
            <a:chExt cx="1211106" cy="4445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7816755D-C87A-9244-994A-9763F3A7A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4894" y="2338643"/>
              <a:ext cx="330200" cy="4445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16EEC0D4-E81A-A046-91C8-9377CC1A1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5347" y="2338643"/>
              <a:ext cx="330200" cy="4445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xmlns="" id="{5D5F048C-3FEC-604F-94D9-F1CE8ED8C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5800" y="2338643"/>
              <a:ext cx="330200" cy="444500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0991BD98-1374-734D-ABAF-8E1B79214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8711" y="680480"/>
            <a:ext cx="1194577" cy="832471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C667E120-3EEB-3D45-8070-DF71ACEAA5F1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148936" y="1722501"/>
            <a:ext cx="3894128" cy="12700"/>
          </a:xfrm>
          <a:prstGeom prst="straightConnector1">
            <a:avLst/>
          </a:prstGeom>
          <a:ln w="635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56A7EAFC-136A-244D-A4FD-A1605B883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036" y="3105763"/>
            <a:ext cx="342900" cy="46990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FEA9F24F-3DBE-5742-BD48-F69541ADAC06}"/>
              </a:ext>
            </a:extLst>
          </p:cNvPr>
          <p:cNvGrpSpPr/>
          <p:nvPr/>
        </p:nvGrpSpPr>
        <p:grpSpPr>
          <a:xfrm>
            <a:off x="8043064" y="3131163"/>
            <a:ext cx="1211106" cy="444500"/>
            <a:chOff x="4884894" y="2338643"/>
            <a:chExt cx="1211106" cy="44450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xmlns="" id="{B6603D2F-E61D-F44F-A897-F6E1435B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4894" y="2338643"/>
              <a:ext cx="330200" cy="4445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xmlns="" id="{9BA34A4C-EF45-354C-B812-9D6810BA3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5347" y="2338643"/>
              <a:ext cx="330200" cy="4445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CA0B36B7-5CB5-9144-B613-E847CBDE7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5800" y="2338643"/>
              <a:ext cx="330200" cy="444500"/>
            </a:xfrm>
            <a:prstGeom prst="rect">
              <a:avLst/>
            </a:prstGeom>
          </p:spPr>
        </p:pic>
      </p:grp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xmlns="" id="{0540076F-7CCC-884F-9E8C-6CFBF1EB0B4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4148936" y="3340713"/>
            <a:ext cx="3783875" cy="25400"/>
          </a:xfrm>
          <a:prstGeom prst="straightConnector1">
            <a:avLst/>
          </a:prstGeom>
          <a:ln w="635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00623426-FDFA-C949-9B44-18F81920D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036" y="4875149"/>
            <a:ext cx="342900" cy="469900"/>
          </a:xfrm>
          <a:prstGeom prst="rect">
            <a:avLst/>
          </a:prstGeom>
        </p:spPr>
      </p:pic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xmlns="" id="{8C5031F3-4E8C-544A-924D-0146E07B4AD9}"/>
              </a:ext>
            </a:extLst>
          </p:cNvPr>
          <p:cNvCxnSpPr>
            <a:stCxn id="27" idx="3"/>
          </p:cNvCxnSpPr>
          <p:nvPr/>
        </p:nvCxnSpPr>
        <p:spPr>
          <a:xfrm>
            <a:off x="4148936" y="5110099"/>
            <a:ext cx="3894128" cy="12700"/>
          </a:xfrm>
          <a:prstGeom prst="straightConnector1">
            <a:avLst/>
          </a:prstGeom>
          <a:ln w="635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540562F2-60D4-C344-8443-6664822E6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1311" y="4507203"/>
            <a:ext cx="1234612" cy="123119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BD1087E2-2EA5-BA4E-89F0-43373B525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584" y="4128019"/>
            <a:ext cx="1194577" cy="83247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4BECD86B-257D-AE40-AD5E-6F80524C5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347" y="4356485"/>
            <a:ext cx="683509" cy="669839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CE32B709-C417-E24C-9302-71CCBD8DBA7C}"/>
              </a:ext>
            </a:extLst>
          </p:cNvPr>
          <p:cNvSpPr txBox="1"/>
          <p:nvPr/>
        </p:nvSpPr>
        <p:spPr>
          <a:xfrm>
            <a:off x="9733442" y="1327236"/>
            <a:ext cx="190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1.1</a:t>
            </a:r>
            <a:r>
              <a:rPr kumimoji="1" lang="zh-CN" altLang="en-US" dirty="0"/>
              <a:t> 发起人创建合约内容，发送给参与者。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7D86DC29-1101-A54D-81A8-2858D1C5CD04}"/>
              </a:ext>
            </a:extLst>
          </p:cNvPr>
          <p:cNvSpPr txBox="1"/>
          <p:nvPr/>
        </p:nvSpPr>
        <p:spPr>
          <a:xfrm>
            <a:off x="9733442" y="2967335"/>
            <a:ext cx="190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1.2</a:t>
            </a:r>
            <a:r>
              <a:rPr kumimoji="1" lang="zh-CN" altLang="en-US" dirty="0"/>
              <a:t> 参与者确认合约内容，发送确认给发起人。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D8CD1E19-488B-3B40-AFFB-CBCED25B72CC}"/>
              </a:ext>
            </a:extLst>
          </p:cNvPr>
          <p:cNvSpPr txBox="1"/>
          <p:nvPr/>
        </p:nvSpPr>
        <p:spPr>
          <a:xfrm>
            <a:off x="9733442" y="4654784"/>
            <a:ext cx="190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1.3</a:t>
            </a:r>
            <a:r>
              <a:rPr kumimoji="1" lang="zh-CN" altLang="en-US" dirty="0"/>
              <a:t> 发起人提交合约上链，发布智能合约。</a:t>
            </a:r>
          </a:p>
        </p:txBody>
      </p:sp>
    </p:spTree>
    <p:extLst>
      <p:ext uri="{BB962C8B-B14F-4D97-AF65-F5344CB8AC3E}">
        <p14:creationId xmlns:p14="http://schemas.microsoft.com/office/powerpoint/2010/main" val="303132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8D47DE-9592-E64A-9832-069E06EA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43" y="1788901"/>
            <a:ext cx="2032701" cy="3766723"/>
          </a:xfrm>
        </p:spPr>
        <p:txBody>
          <a:bodyPr>
            <a:normAutofit/>
          </a:bodyPr>
          <a:lstStyle/>
          <a:p>
            <a:r>
              <a:rPr kumimoji="1" lang="en-US" altLang="zh-CN" sz="2800" dirty="0"/>
              <a:t>STEP 2.</a:t>
            </a:r>
            <a:br>
              <a:rPr kumimoji="1" lang="en-US" altLang="zh-CN" sz="2800" dirty="0"/>
            </a:br>
            <a:r>
              <a:rPr kumimoji="1" lang="zh-CN" altLang="en-US" sz="2800" dirty="0"/>
              <a:t>资产托管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E23BF23F-A0D1-C547-BFF3-0D23FA49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17804574-3702-1E48-810E-5B029384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E9F75C60-0BAD-8649-ACC5-F30252CC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6C99772-A3AB-ED4C-90CE-4ACF0916D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11" y="599192"/>
            <a:ext cx="1107161" cy="11071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8AAE0B0C-4695-124D-85E0-7C5C83E56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036" y="1487551"/>
            <a:ext cx="342900" cy="469900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C667E120-3EEB-3D45-8070-DF71ACEAA5F1}"/>
              </a:ext>
            </a:extLst>
          </p:cNvPr>
          <p:cNvCxnSpPr>
            <a:cxnSpLocks/>
            <a:stCxn id="7" idx="3"/>
            <a:endCxn id="29" idx="1"/>
          </p:cNvCxnSpPr>
          <p:nvPr/>
        </p:nvCxnSpPr>
        <p:spPr>
          <a:xfrm flipV="1">
            <a:off x="4148936" y="1703593"/>
            <a:ext cx="3902392" cy="18908"/>
          </a:xfrm>
          <a:prstGeom prst="straightConnector1">
            <a:avLst/>
          </a:prstGeom>
          <a:ln w="635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FEA9F24F-3DBE-5742-BD48-F69541ADAC06}"/>
              </a:ext>
            </a:extLst>
          </p:cNvPr>
          <p:cNvGrpSpPr/>
          <p:nvPr/>
        </p:nvGrpSpPr>
        <p:grpSpPr>
          <a:xfrm>
            <a:off x="2874587" y="3194050"/>
            <a:ext cx="1211106" cy="444500"/>
            <a:chOff x="4884894" y="2338643"/>
            <a:chExt cx="1211106" cy="44450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xmlns="" id="{B6603D2F-E61D-F44F-A897-F6E1435B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4894" y="2338643"/>
              <a:ext cx="330200" cy="4445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xmlns="" id="{9BA34A4C-EF45-354C-B812-9D6810BA3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5347" y="2338643"/>
              <a:ext cx="330200" cy="4445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CA0B36B7-5CB5-9144-B613-E847CBDE7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5800" y="2338643"/>
              <a:ext cx="330200" cy="444500"/>
            </a:xfrm>
            <a:prstGeom prst="rect">
              <a:avLst/>
            </a:prstGeom>
          </p:spPr>
        </p:pic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00623426-FDFA-C949-9B44-18F81920D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036" y="4875149"/>
            <a:ext cx="342900" cy="469900"/>
          </a:xfrm>
          <a:prstGeom prst="rect">
            <a:avLst/>
          </a:prstGeom>
        </p:spPr>
      </p:pic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xmlns="" id="{8C5031F3-4E8C-544A-924D-0146E07B4AD9}"/>
              </a:ext>
            </a:extLst>
          </p:cNvPr>
          <p:cNvCxnSpPr>
            <a:stCxn id="27" idx="3"/>
          </p:cNvCxnSpPr>
          <p:nvPr/>
        </p:nvCxnSpPr>
        <p:spPr>
          <a:xfrm>
            <a:off x="4148936" y="5110099"/>
            <a:ext cx="3894128" cy="12700"/>
          </a:xfrm>
          <a:prstGeom prst="straightConnector1">
            <a:avLst/>
          </a:prstGeom>
          <a:ln w="635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540562F2-60D4-C344-8443-6664822E6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311" y="4507203"/>
            <a:ext cx="1234612" cy="1231192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CE32B709-C417-E24C-9302-71CCBD8DBA7C}"/>
              </a:ext>
            </a:extLst>
          </p:cNvPr>
          <p:cNvSpPr txBox="1"/>
          <p:nvPr/>
        </p:nvSpPr>
        <p:spPr>
          <a:xfrm>
            <a:off x="9733442" y="1327236"/>
            <a:ext cx="190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2.1</a:t>
            </a:r>
            <a:r>
              <a:rPr kumimoji="1" lang="zh-CN" altLang="en-US" dirty="0"/>
              <a:t> 发起人向合约转移需要托管的数字资产。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7D86DC29-1101-A54D-81A8-2858D1C5CD04}"/>
              </a:ext>
            </a:extLst>
          </p:cNvPr>
          <p:cNvSpPr txBox="1"/>
          <p:nvPr/>
        </p:nvSpPr>
        <p:spPr>
          <a:xfrm>
            <a:off x="9733442" y="3110210"/>
            <a:ext cx="190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2.2</a:t>
            </a:r>
            <a:r>
              <a:rPr kumimoji="1" lang="zh-CN" altLang="en-US" dirty="0"/>
              <a:t> 参与者确认合约无误后向合约转移需要托管的数字资产。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D8CD1E19-488B-3B40-AFFB-CBCED25B72CC}"/>
              </a:ext>
            </a:extLst>
          </p:cNvPr>
          <p:cNvSpPr txBox="1"/>
          <p:nvPr/>
        </p:nvSpPr>
        <p:spPr>
          <a:xfrm>
            <a:off x="9733442" y="4654784"/>
            <a:ext cx="190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2.3</a:t>
            </a:r>
            <a:r>
              <a:rPr kumimoji="1" lang="zh-CN" altLang="en-US" dirty="0"/>
              <a:t> 发起人验证无误以后，启动合约，锁定被托管资产。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98264025-66A6-6444-B0B5-DE1DEFEC3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328" y="1287357"/>
            <a:ext cx="1194577" cy="83247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599D4711-49D9-F448-9DB6-3DFF94E74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6447" y="843026"/>
            <a:ext cx="685800" cy="6731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xmlns="" id="{F0F6233F-EA38-1A41-A307-B921571B5C5E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4148936" y="3419391"/>
            <a:ext cx="3902392" cy="18908"/>
          </a:xfrm>
          <a:prstGeom prst="straightConnector1">
            <a:avLst/>
          </a:prstGeom>
          <a:ln w="635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F6690269-A4BB-9748-B31D-8AEE5CA05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328" y="3003155"/>
            <a:ext cx="1194577" cy="83247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xmlns="" id="{72EE24E7-DCF7-E54B-B7A9-4A67BABD3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6447" y="2558824"/>
            <a:ext cx="685800" cy="6731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CDB88208-F5E3-B040-823E-A78ADEE46B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5447" y="4349042"/>
            <a:ext cx="1389353" cy="138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81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8D47DE-9592-E64A-9832-069E06EAD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43" y="1788901"/>
            <a:ext cx="2032701" cy="3766723"/>
          </a:xfrm>
        </p:spPr>
        <p:txBody>
          <a:bodyPr>
            <a:normAutofit/>
          </a:bodyPr>
          <a:lstStyle/>
          <a:p>
            <a:r>
              <a:rPr kumimoji="1" lang="en-US" altLang="zh-CN" sz="2800" dirty="0"/>
              <a:t>STEP 3.</a:t>
            </a:r>
            <a:br>
              <a:rPr kumimoji="1" lang="en-US" altLang="zh-CN" sz="2800" dirty="0"/>
            </a:br>
            <a:r>
              <a:rPr kumimoji="1" lang="zh-CN" altLang="en-US" sz="2800" dirty="0"/>
              <a:t>解锁资产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E23BF23F-A0D1-C547-BFF3-0D23FA49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17804574-3702-1E48-810E-5B029384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E9F75C60-0BAD-8649-ACC5-F30252CC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6C99772-A3AB-ED4C-90CE-4ACF0916D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11" y="599192"/>
            <a:ext cx="1107161" cy="11071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8AAE0B0C-4695-124D-85E0-7C5C83E56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036" y="1487551"/>
            <a:ext cx="342900" cy="469900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C667E120-3EEB-3D45-8070-DF71ACEAA5F1}"/>
              </a:ext>
            </a:extLst>
          </p:cNvPr>
          <p:cNvCxnSpPr>
            <a:cxnSpLocks/>
          </p:cNvCxnSpPr>
          <p:nvPr/>
        </p:nvCxnSpPr>
        <p:spPr>
          <a:xfrm flipV="1">
            <a:off x="4317452" y="1738376"/>
            <a:ext cx="3501064" cy="1"/>
          </a:xfrm>
          <a:prstGeom prst="straightConnector1">
            <a:avLst/>
          </a:prstGeom>
          <a:ln w="635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FEA9F24F-3DBE-5742-BD48-F69541ADAC06}"/>
              </a:ext>
            </a:extLst>
          </p:cNvPr>
          <p:cNvGrpSpPr/>
          <p:nvPr/>
        </p:nvGrpSpPr>
        <p:grpSpPr>
          <a:xfrm>
            <a:off x="2526613" y="1516126"/>
            <a:ext cx="1211106" cy="444500"/>
            <a:chOff x="4884894" y="2338643"/>
            <a:chExt cx="1211106" cy="44450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xmlns="" id="{B6603D2F-E61D-F44F-A897-F6E1435B6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4894" y="2338643"/>
              <a:ext cx="330200" cy="4445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xmlns="" id="{9BA34A4C-EF45-354C-B812-9D6810BA3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5347" y="2338643"/>
              <a:ext cx="330200" cy="4445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xmlns="" id="{CA0B36B7-5CB5-9144-B613-E847CBDE7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5800" y="2338643"/>
              <a:ext cx="330200" cy="444500"/>
            </a:xfrm>
            <a:prstGeom prst="rect">
              <a:avLst/>
            </a:prstGeom>
          </p:spPr>
        </p:pic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CE32B709-C417-E24C-9302-71CCBD8DBA7C}"/>
              </a:ext>
            </a:extLst>
          </p:cNvPr>
          <p:cNvSpPr txBox="1"/>
          <p:nvPr/>
        </p:nvSpPr>
        <p:spPr>
          <a:xfrm>
            <a:off x="9733442" y="1327236"/>
            <a:ext cx="190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3.1</a:t>
            </a:r>
            <a:r>
              <a:rPr kumimoji="1" lang="zh-CN" altLang="en-US" dirty="0"/>
              <a:t> 发起人和参与者对是否解锁资产进行投票。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7D86DC29-1101-A54D-81A8-2858D1C5CD04}"/>
              </a:ext>
            </a:extLst>
          </p:cNvPr>
          <p:cNvSpPr txBox="1"/>
          <p:nvPr/>
        </p:nvSpPr>
        <p:spPr>
          <a:xfrm>
            <a:off x="9733440" y="3418312"/>
            <a:ext cx="190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3.2</a:t>
            </a:r>
            <a:r>
              <a:rPr kumimoji="1" lang="zh-CN" altLang="en-US" dirty="0"/>
              <a:t> 累计解锁投票。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D8CD1E19-488B-3B40-AFFB-CBCED25B72CC}"/>
              </a:ext>
            </a:extLst>
          </p:cNvPr>
          <p:cNvSpPr txBox="1"/>
          <p:nvPr/>
        </p:nvSpPr>
        <p:spPr>
          <a:xfrm>
            <a:off x="9733441" y="4955390"/>
            <a:ext cx="190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3.3</a:t>
            </a:r>
            <a:r>
              <a:rPr kumimoji="1" lang="zh-CN" altLang="en-US" dirty="0"/>
              <a:t> 资产解锁，资产转入预设账户地址。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98264025-66A6-6444-B0B5-DE1DEFEC3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328" y="1287357"/>
            <a:ext cx="1194577" cy="8324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EDCB5BF6-38F0-594F-9171-23D05C2EC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276" y="850500"/>
            <a:ext cx="784641" cy="7846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2FE2455A-1913-3740-A329-D4E5233EF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7452" y="2816658"/>
            <a:ext cx="3358895" cy="15104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F9A246F5-CFC0-B348-AF83-2E96D5B09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9587" y="3034582"/>
            <a:ext cx="1275357" cy="127535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AA02D95B-318E-A046-94C9-5F8FDD1B0C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6308" y="3034582"/>
            <a:ext cx="1275357" cy="12753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20CE8504-ED2C-5640-B1DA-7FA8A7F0E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2543" y="4951328"/>
            <a:ext cx="812526" cy="12753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71E347DC-A536-4547-BCE9-BF17297CFC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7062" y="4820268"/>
            <a:ext cx="812527" cy="1283482"/>
          </a:xfrm>
          <a:prstGeom prst="rect">
            <a:avLst/>
          </a:prstGeom>
        </p:spPr>
      </p:pic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xmlns="" id="{A1E6964F-ECFE-DE4D-87D1-BCF45815E2B0}"/>
              </a:ext>
            </a:extLst>
          </p:cNvPr>
          <p:cNvCxnSpPr>
            <a:cxnSpLocks/>
          </p:cNvCxnSpPr>
          <p:nvPr/>
        </p:nvCxnSpPr>
        <p:spPr>
          <a:xfrm>
            <a:off x="4437089" y="5593069"/>
            <a:ext cx="3132944" cy="0"/>
          </a:xfrm>
          <a:prstGeom prst="straightConnector1">
            <a:avLst/>
          </a:prstGeom>
          <a:ln w="1301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147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CAA634A5-7FE6-42E8-939A-FEBD8260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跨链？多链？关键原理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7F2EF20-4914-4F8B-9D4E-F7DF9977D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不同人锁定不同资产在不同的链，如何同步解锁？</a:t>
            </a:r>
            <a:endParaRPr lang="en-US" altLang="zh-CN" dirty="0"/>
          </a:p>
          <a:p>
            <a:r>
              <a:rPr lang="zh-CN" altLang="en-US" dirty="0"/>
              <a:t>如何防止某条链上资产解锁了，而另一些不被解锁？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E71FA33-E828-4801-B104-D9EE37E432DE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831850" y="2905291"/>
            <a:ext cx="3770130" cy="360000"/>
          </a:xfrm>
        </p:spPr>
        <p:txBody>
          <a:bodyPr>
            <a:normAutofit/>
          </a:bodyPr>
          <a:lstStyle/>
          <a:p>
            <a:r>
              <a:rPr lang="zh-CN" altLang="en-US" dirty="0"/>
              <a:t>关键点</a:t>
            </a:r>
            <a:r>
              <a:rPr lang="en-US" altLang="zh-CN" dirty="0"/>
              <a:t>1:</a:t>
            </a:r>
            <a:r>
              <a:rPr lang="zh-CN" altLang="en-US" dirty="0"/>
              <a:t>密码和密码</a:t>
            </a:r>
            <a:r>
              <a:rPr lang="en-US" altLang="zh-CN" dirty="0"/>
              <a:t>Hash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9DFBDB4-30C1-4168-A5E2-42A184496F62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参考了</a:t>
            </a:r>
            <a:r>
              <a:rPr lang="en-US" altLang="zh-CN" dirty="0"/>
              <a:t>Hash</a:t>
            </a:r>
            <a:r>
              <a:rPr lang="zh-CN" altLang="en-US" dirty="0"/>
              <a:t>密码锁的技术原理。</a:t>
            </a:r>
            <a:endParaRPr lang="en-US" altLang="zh-CN" dirty="0"/>
          </a:p>
          <a:p>
            <a:r>
              <a:rPr lang="zh-CN" altLang="en-US" dirty="0"/>
              <a:t>每位参与人控制一个只有他知道的密码。</a:t>
            </a:r>
            <a:endParaRPr lang="en-US" altLang="zh-CN" dirty="0"/>
          </a:p>
          <a:p>
            <a:r>
              <a:rPr lang="zh-CN" altLang="en-US" dirty="0"/>
              <a:t>在合约中设置解锁条件是收集到足够多的密码，达到预期数量，即可解锁。</a:t>
            </a:r>
            <a:endParaRPr lang="en-US" altLang="zh-CN" dirty="0"/>
          </a:p>
          <a:p>
            <a:r>
              <a:rPr lang="zh-CN" altLang="en-US" dirty="0"/>
              <a:t>密码的</a:t>
            </a:r>
            <a:r>
              <a:rPr lang="en-US" altLang="zh-CN" dirty="0"/>
              <a:t>Hash</a:t>
            </a:r>
            <a:r>
              <a:rPr lang="zh-CN" altLang="en-US" dirty="0"/>
              <a:t>值预置在合约之内，调用合约时传入密码明文，通过对传入明文计算</a:t>
            </a:r>
            <a:r>
              <a:rPr lang="en-US" altLang="zh-CN" dirty="0"/>
              <a:t>Sha256</a:t>
            </a:r>
            <a:r>
              <a:rPr lang="zh-CN" altLang="en-US" dirty="0"/>
              <a:t> </a:t>
            </a:r>
            <a:r>
              <a:rPr lang="en-US" altLang="zh-CN" dirty="0"/>
              <a:t>HASH</a:t>
            </a:r>
            <a:r>
              <a:rPr lang="zh-CN" altLang="en-US" dirty="0"/>
              <a:t>来验证与预置密码是否匹配，如果匹配则有效。</a:t>
            </a:r>
            <a:endParaRPr lang="en-US" altLang="zh-CN" dirty="0"/>
          </a:p>
          <a:p>
            <a:r>
              <a:rPr lang="zh-CN" altLang="en-US" dirty="0"/>
              <a:t>当传入足够数量有效密码时，合约解锁资产。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CE7D97E-00B7-4F79-BFF8-2D7EDFAE5F02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098826" y="2905291"/>
            <a:ext cx="4499220" cy="360000"/>
          </a:xfrm>
        </p:spPr>
        <p:txBody>
          <a:bodyPr>
            <a:normAutofit/>
          </a:bodyPr>
          <a:lstStyle/>
          <a:p>
            <a:r>
              <a:rPr lang="zh-CN" altLang="en-US" dirty="0"/>
              <a:t>关键点</a:t>
            </a:r>
            <a:r>
              <a:rPr lang="en-US" altLang="zh-CN" dirty="0"/>
              <a:t>2:</a:t>
            </a:r>
            <a:r>
              <a:rPr lang="zh-CN" altLang="en-US" dirty="0"/>
              <a:t>智能合约透明参数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0D2D95B-77BF-49F5-AFBD-07FDD7C43B82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由于区块链智能合约的调用是公开、透明的，所有调用记录、参数都在区块链上可查阅。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只要一条链上的资产被解锁，资产解锁密码就被公开了。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任何人都可以使用这些解锁密码来解锁各链上的资产。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由此实现多链同时解锁资产。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70F84A1-DCA9-4894-82EA-A83237ACA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75E9DB8-C5FF-491C-87D4-2A6ED2915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C52B98C-5C1E-46B1-B54D-F830C6227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ABF0BEA5-F7E3-E449-9CD7-61B79F3D4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11" y="599192"/>
            <a:ext cx="1107161" cy="11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8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56488565_Futuristic pitch deck_AAS_v4" id="{81C854B4-8588-4171-B50E-9B042741D072}" vid="{97BC3161-E59E-4E12-8009-433621174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743C61-8CA7-48FF-B2A3-6055DA854C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2965D8-9C19-4E48-8421-5D6B21FC44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26A944-A9F4-4295-9B5E-C397EB1318B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0</TotalTime>
  <Words>758</Words>
  <Application>Microsoft Macintosh PowerPoint</Application>
  <PresentationFormat>Widescreen</PresentationFormat>
  <Paragraphs>106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</vt:lpstr>
      <vt:lpstr>Courier New</vt:lpstr>
      <vt:lpstr>Gill Sans MT</vt:lpstr>
      <vt:lpstr>Segoe UI</vt:lpstr>
      <vt:lpstr>Segoe UI Light</vt:lpstr>
      <vt:lpstr>Segoe UI Semibold</vt:lpstr>
      <vt:lpstr>Tahoma</vt:lpstr>
      <vt:lpstr>Arial</vt:lpstr>
      <vt:lpstr>Office 主题​​</vt:lpstr>
      <vt:lpstr>跨链资产锁定管理</vt:lpstr>
      <vt:lpstr>创意来源</vt:lpstr>
      <vt:lpstr>PROBLEM</vt:lpstr>
      <vt:lpstr>SOLUTION</vt:lpstr>
      <vt:lpstr>PRODUCT</vt:lpstr>
      <vt:lpstr>STEP 1. 创建合约</vt:lpstr>
      <vt:lpstr>STEP 2. 资产托管</vt:lpstr>
      <vt:lpstr>STEP 3. 解锁资产</vt:lpstr>
      <vt:lpstr>跨链？多链？关键原理</vt:lpstr>
      <vt:lpstr>应用场景</vt:lpstr>
      <vt:lpstr>OUR TEAM</vt:lpstr>
      <vt:lpstr>THANK YOU!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Song SJun</dc:creator>
  <cp:lastModifiedBy/>
  <cp:revision>1</cp:revision>
  <dcterms:created xsi:type="dcterms:W3CDTF">2019-07-20T07:01:25Z</dcterms:created>
  <dcterms:modified xsi:type="dcterms:W3CDTF">2019-07-20T23:39:08Z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